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>
        <c:manualLayout>
          <c:layoutTarget val="inner"/>
          <c:xMode val="edge"/>
          <c:yMode val="edge"/>
          <c:x val="0.16438096053673856"/>
          <c:y val="3.3454311303635194E-2"/>
          <c:w val="0.52200537379906253"/>
          <c:h val="0.8624376444100126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Контрольная группа</c:v>
                </c:pt>
              </c:strCache>
            </c:strRef>
          </c:tx>
          <c:dLbls>
            <c:dLbl>
              <c:idx val="0"/>
              <c:layout>
                <c:manualLayout>
                  <c:x val="2.3148148148148151E-3"/>
                  <c:y val="1.5873015873015883E-2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Мальчики</c:v>
                </c:pt>
                <c:pt idx="1">
                  <c:v>Девочки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3.3</c:v>
                </c:pt>
                <c:pt idx="1">
                  <c:v>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Экспериментальная группа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1.5873015873015883E-2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Мальчики</c:v>
                </c:pt>
                <c:pt idx="1">
                  <c:v>Девочки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3.6</c:v>
                </c:pt>
                <c:pt idx="1">
                  <c:v>3.3</c:v>
                </c:pt>
              </c:numCache>
            </c:numRef>
          </c:val>
        </c:ser>
        <c:dLbls>
          <c:showVal val="1"/>
        </c:dLbls>
        <c:axId val="70925312"/>
        <c:axId val="97139328"/>
      </c:barChart>
      <c:catAx>
        <c:axId val="70925312"/>
        <c:scaling>
          <c:orientation val="minMax"/>
        </c:scaling>
        <c:axPos val="b"/>
        <c:tickLblPos val="nextTo"/>
        <c:crossAx val="97139328"/>
        <c:crosses val="autoZero"/>
        <c:auto val="1"/>
        <c:lblAlgn val="ctr"/>
        <c:lblOffset val="100"/>
      </c:catAx>
      <c:valAx>
        <c:axId val="97139328"/>
        <c:scaling>
          <c:orientation val="minMax"/>
          <c:max val="4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ru-RU" b="0"/>
                  <a:t>Средний балл</a:t>
                </a:r>
              </a:p>
            </c:rich>
          </c:tx>
          <c:layout/>
        </c:title>
        <c:numFmt formatCode="General" sourceLinked="1"/>
        <c:tickLblPos val="nextTo"/>
        <c:crossAx val="70925312"/>
        <c:crosses val="autoZero"/>
        <c:crossBetween val="between"/>
        <c:majorUnit val="0.5"/>
      </c:valAx>
    </c:plotArea>
    <c:legend>
      <c:legendPos val="r"/>
      <c:layout>
        <c:manualLayout>
          <c:xMode val="edge"/>
          <c:yMode val="edge"/>
          <c:x val="0.70610001048489046"/>
          <c:y val="0.12104996170356257"/>
          <c:w val="0.27962997119674321"/>
          <c:h val="0.22457047610013986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txPr>
    <a:bodyPr/>
    <a:lstStyle/>
    <a:p>
      <a:pPr>
        <a:defRPr sz="1800"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Контрольная группа</c:v>
                </c:pt>
              </c:strCache>
            </c:strRef>
          </c:tx>
          <c:dLbls>
            <c:dLbl>
              <c:idx val="0"/>
              <c:layout>
                <c:manualLayout>
                  <c:x val="-2.3148148148148147E-3"/>
                  <c:y val="1.1904761904761921E-2"/>
                </c:manualLayout>
              </c:layout>
              <c:dLblPos val="outEnd"/>
              <c:showVal val="1"/>
            </c:dLbl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Мальчики</c:v>
                </c:pt>
                <c:pt idx="1">
                  <c:v>Девочки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4.7</c:v>
                </c:pt>
                <c:pt idx="1">
                  <c:v>4.4000000000000004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Экспериментальная группа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1.5873015873015879E-2"/>
                </c:manualLayout>
              </c:layout>
              <c:dLblPos val="outEnd"/>
              <c:showVal val="1"/>
            </c:dLbl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Мальчики</c:v>
                </c:pt>
                <c:pt idx="1">
                  <c:v>Девочки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3.3</c:v>
                </c:pt>
                <c:pt idx="1">
                  <c:v>4.8</c:v>
                </c:pt>
              </c:numCache>
            </c:numRef>
          </c:val>
        </c:ser>
        <c:axId val="98963840"/>
        <c:axId val="99291136"/>
      </c:barChart>
      <c:catAx>
        <c:axId val="989638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99291136"/>
        <c:crosses val="autoZero"/>
        <c:auto val="1"/>
        <c:lblAlgn val="ctr"/>
        <c:lblOffset val="100"/>
      </c:catAx>
      <c:valAx>
        <c:axId val="99291136"/>
        <c:scaling>
          <c:orientation val="minMax"/>
          <c:max val="5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 sz="1800" b="0">
                    <a:latin typeface="Arial" pitchFamily="34" charset="0"/>
                    <a:cs typeface="Arial" pitchFamily="34" charset="0"/>
                  </a:defRPr>
                </a:pPr>
                <a:r>
                  <a:rPr lang="ru-RU" sz="1800" b="0">
                    <a:latin typeface="Arial" pitchFamily="34" charset="0"/>
                    <a:cs typeface="Arial" pitchFamily="34" charset="0"/>
                  </a:rPr>
                  <a:t>Средний балл</a:t>
                </a:r>
              </a:p>
            </c:rich>
          </c:tx>
          <c:layout/>
        </c:title>
        <c:numFmt formatCode="General" sourceLinked="1"/>
        <c:tickLblPos val="nextTo"/>
        <c:crossAx val="98963840"/>
        <c:crosses val="autoZero"/>
        <c:crossBetween val="between"/>
        <c:majorUnit val="0.5"/>
      </c:valAx>
    </c:plotArea>
    <c:legend>
      <c:legendPos val="r"/>
      <c:layout>
        <c:manualLayout>
          <c:xMode val="edge"/>
          <c:yMode val="edge"/>
          <c:x val="0.63867550926576666"/>
          <c:y val="0.36194357937972527"/>
          <c:w val="0.35032800412613574"/>
          <c:h val="0.27611284124054947"/>
        </c:manualLayout>
      </c:layout>
      <c:txPr>
        <a:bodyPr/>
        <a:lstStyle/>
        <a:p>
          <a:pPr>
            <a:defRPr sz="1400" b="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Контрольная группа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Мальчики</c:v>
                </c:pt>
                <c:pt idx="1">
                  <c:v>Девочки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12.6</c:v>
                </c:pt>
                <c:pt idx="1">
                  <c:v>9.6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Экспериментальная группа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Мальчики</c:v>
                </c:pt>
                <c:pt idx="1">
                  <c:v>Девочки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12.7</c:v>
                </c:pt>
                <c:pt idx="1">
                  <c:v>13</c:v>
                </c:pt>
              </c:numCache>
            </c:numRef>
          </c:val>
        </c:ser>
        <c:axId val="99261824"/>
        <c:axId val="99276672"/>
      </c:barChart>
      <c:catAx>
        <c:axId val="9926182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99276672"/>
        <c:crosses val="autoZero"/>
        <c:auto val="1"/>
        <c:lblAlgn val="ctr"/>
        <c:lblOffset val="100"/>
      </c:catAx>
      <c:valAx>
        <c:axId val="99276672"/>
        <c:scaling>
          <c:orientation val="minMax"/>
          <c:max val="13.5"/>
          <c:min val="0"/>
        </c:scaling>
        <c:axPos val="l"/>
        <c:majorGridlines/>
        <c:title>
          <c:tx>
            <c:rich>
              <a:bodyPr/>
              <a:lstStyle/>
              <a:p>
                <a:pPr>
                  <a:defRPr sz="1600" b="0">
                    <a:latin typeface="Arial" pitchFamily="34" charset="0"/>
                    <a:cs typeface="Arial" pitchFamily="34" charset="0"/>
                  </a:defRPr>
                </a:pPr>
                <a:r>
                  <a:rPr lang="ru-RU" sz="1800" b="0" dirty="0">
                    <a:latin typeface="Arial" pitchFamily="34" charset="0"/>
                    <a:cs typeface="Arial" pitchFamily="34" charset="0"/>
                  </a:rPr>
                  <a:t>Средний</a:t>
                </a:r>
                <a:r>
                  <a:rPr lang="ru-RU" sz="1600" b="0" dirty="0">
                    <a:latin typeface="Arial" pitchFamily="34" charset="0"/>
                    <a:cs typeface="Arial" pitchFamily="34" charset="0"/>
                  </a:rPr>
                  <a:t> балл</a:t>
                </a:r>
              </a:p>
            </c:rich>
          </c:tx>
          <c:layout/>
        </c:title>
        <c:numFmt formatCode="General" sourceLinked="1"/>
        <c:tickLblPos val="nextTo"/>
        <c:crossAx val="99261824"/>
        <c:crosses val="autoZero"/>
        <c:crossBetween val="between"/>
        <c:majorUnit val="9.5"/>
      </c:valAx>
    </c:plotArea>
    <c:legend>
      <c:legendPos val="r"/>
      <c:layout/>
      <c:txPr>
        <a:bodyPr/>
        <a:lstStyle/>
        <a:p>
          <a:pPr>
            <a:defRPr sz="14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Контрольная группа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Мальчики</c:v>
                </c:pt>
                <c:pt idx="1">
                  <c:v>Девочки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3.3</c:v>
                </c:pt>
                <c:pt idx="1">
                  <c:v>3.4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Экспериментальная группа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Мальчики</c:v>
                </c:pt>
                <c:pt idx="1">
                  <c:v>Девочки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3.8</c:v>
                </c:pt>
                <c:pt idx="1">
                  <c:v>3.8</c:v>
                </c:pt>
              </c:numCache>
            </c:numRef>
          </c:val>
        </c:ser>
        <c:dLbls>
          <c:showVal val="1"/>
        </c:dLbls>
        <c:axId val="100797440"/>
        <c:axId val="111404544"/>
      </c:barChart>
      <c:catAx>
        <c:axId val="1007974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1404544"/>
        <c:crosses val="autoZero"/>
        <c:auto val="1"/>
        <c:lblAlgn val="ctr"/>
        <c:lblOffset val="100"/>
      </c:catAx>
      <c:valAx>
        <c:axId val="11140454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800" b="0">
                    <a:latin typeface="Arial" pitchFamily="34" charset="0"/>
                    <a:cs typeface="Arial" pitchFamily="34" charset="0"/>
                  </a:defRPr>
                </a:pPr>
                <a:r>
                  <a:rPr lang="ru-RU" sz="1800" b="0">
                    <a:latin typeface="Arial" pitchFamily="34" charset="0"/>
                    <a:cs typeface="Arial" pitchFamily="34" charset="0"/>
                  </a:rPr>
                  <a:t>Средний балл</a:t>
                </a:r>
              </a:p>
            </c:rich>
          </c:tx>
          <c:layout/>
        </c:title>
        <c:numFmt formatCode="General" sourceLinked="1"/>
        <c:tickLblPos val="nextTo"/>
        <c:crossAx val="1007974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Контрольная группа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Мальчики</c:v>
                </c:pt>
                <c:pt idx="1">
                  <c:v>Девочки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4.4000000000000004</c:v>
                </c:pt>
                <c:pt idx="1">
                  <c:v>4.3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Экспериментальная группа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Мальчики</c:v>
                </c:pt>
                <c:pt idx="1">
                  <c:v>Девочки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</c:v>
                </c:pt>
                <c:pt idx="1">
                  <c:v>5.4</c:v>
                </c:pt>
              </c:numCache>
            </c:numRef>
          </c:val>
        </c:ser>
        <c:dLbls>
          <c:showVal val="1"/>
        </c:dLbls>
        <c:axId val="113036288"/>
        <c:axId val="114750208"/>
      </c:barChart>
      <c:catAx>
        <c:axId val="1130362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4750208"/>
        <c:crosses val="autoZero"/>
        <c:auto val="1"/>
        <c:lblAlgn val="ctr"/>
        <c:lblOffset val="100"/>
      </c:catAx>
      <c:valAx>
        <c:axId val="11475020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800" b="0">
                    <a:latin typeface="Arial" pitchFamily="34" charset="0"/>
                    <a:cs typeface="Arial" pitchFamily="34" charset="0"/>
                  </a:defRPr>
                </a:pPr>
                <a:r>
                  <a:rPr lang="ru-RU" sz="1800" b="0">
                    <a:latin typeface="Arial" pitchFamily="34" charset="0"/>
                    <a:cs typeface="Arial" pitchFamily="34" charset="0"/>
                  </a:rPr>
                  <a:t>Средний балл</a:t>
                </a:r>
              </a:p>
            </c:rich>
          </c:tx>
          <c:layout/>
        </c:title>
        <c:numFmt formatCode="General" sourceLinked="1"/>
        <c:tickLblPos val="nextTo"/>
        <c:crossAx val="1130362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Контрольная группа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Мальчики</c:v>
                </c:pt>
                <c:pt idx="1">
                  <c:v>Девочки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12.6</c:v>
                </c:pt>
                <c:pt idx="1">
                  <c:v>10.6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Экспериментальная группа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Мальчики</c:v>
                </c:pt>
                <c:pt idx="1">
                  <c:v>Девочки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16.8</c:v>
                </c:pt>
                <c:pt idx="1">
                  <c:v>16.600000000000001</c:v>
                </c:pt>
              </c:numCache>
            </c:numRef>
          </c:val>
        </c:ser>
        <c:dLbls>
          <c:showVal val="1"/>
        </c:dLbls>
        <c:axId val="111899008"/>
        <c:axId val="111900928"/>
      </c:barChart>
      <c:catAx>
        <c:axId val="11189900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1900928"/>
        <c:crosses val="autoZero"/>
        <c:auto val="1"/>
        <c:lblAlgn val="ctr"/>
        <c:lblOffset val="100"/>
      </c:catAx>
      <c:valAx>
        <c:axId val="11190092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800" b="0">
                    <a:latin typeface="Arial" pitchFamily="34" charset="0"/>
                    <a:cs typeface="Arial" pitchFamily="34" charset="0"/>
                  </a:defRPr>
                </a:pPr>
                <a:r>
                  <a:rPr lang="ru-RU" sz="1800" b="0">
                    <a:latin typeface="Arial" pitchFamily="34" charset="0"/>
                    <a:cs typeface="Arial" pitchFamily="34" charset="0"/>
                  </a:rPr>
                  <a:t>Средний балл</a:t>
                </a:r>
              </a:p>
            </c:rich>
          </c:tx>
          <c:layout/>
        </c:title>
        <c:numFmt formatCode="General" sourceLinked="1"/>
        <c:tickLblPos val="nextTo"/>
        <c:crossAx val="1118990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"Разрезные картинки"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До программы</c:v>
                </c:pt>
                <c:pt idx="1">
                  <c:v>После программы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3.6</c:v>
                </c:pt>
                <c:pt idx="1">
                  <c:v>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"Кубики Коса"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До программы</c:v>
                </c:pt>
                <c:pt idx="1">
                  <c:v>После программы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3.3</c:v>
                </c:pt>
                <c:pt idx="1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"Лабиринт"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До программы</c:v>
                </c:pt>
                <c:pt idx="1">
                  <c:v>После программы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12.7</c:v>
                </c:pt>
                <c:pt idx="1">
                  <c:v>16.8</c:v>
                </c:pt>
              </c:numCache>
            </c:numRef>
          </c:val>
        </c:ser>
        <c:dLbls>
          <c:showVal val="1"/>
        </c:dLbls>
        <c:axId val="111907584"/>
        <c:axId val="111909504"/>
      </c:barChart>
      <c:catAx>
        <c:axId val="1119075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1909504"/>
        <c:crosses val="autoZero"/>
        <c:auto val="1"/>
        <c:lblAlgn val="ctr"/>
        <c:lblOffset val="100"/>
      </c:catAx>
      <c:valAx>
        <c:axId val="11190950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1190758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5.8832932341790732E-2"/>
          <c:y val="6.3898887639045124E-2"/>
          <c:w val="0.63042742053076695"/>
          <c:h val="0.8270500562429696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"Разрезные картинки"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До программы</c:v>
                </c:pt>
                <c:pt idx="1">
                  <c:v>После программы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3.3</c:v>
                </c:pt>
                <c:pt idx="1">
                  <c:v>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"Кубики Коса"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До программы</c:v>
                </c:pt>
                <c:pt idx="1">
                  <c:v>После программы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4.8</c:v>
                </c:pt>
                <c:pt idx="1">
                  <c:v>5.4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"Лабиринт"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До программы</c:v>
                </c:pt>
                <c:pt idx="1">
                  <c:v>После программы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12.7</c:v>
                </c:pt>
                <c:pt idx="1">
                  <c:v>16.600000000000001</c:v>
                </c:pt>
              </c:numCache>
            </c:numRef>
          </c:val>
        </c:ser>
        <c:dLbls>
          <c:showVal val="1"/>
        </c:dLbls>
        <c:axId val="112165248"/>
        <c:axId val="112167552"/>
      </c:barChart>
      <c:catAx>
        <c:axId val="11216524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12167552"/>
        <c:crosses val="autoZero"/>
        <c:auto val="1"/>
        <c:lblAlgn val="ctr"/>
        <c:lblOffset val="100"/>
      </c:catAx>
      <c:valAx>
        <c:axId val="11216755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1216524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20F16-7B83-4752-BC1E-2D5E4EE78A7C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79CAF-EEDD-427C-83B5-9A1C971C3B9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20F16-7B83-4752-BC1E-2D5E4EE78A7C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79CAF-EEDD-427C-83B5-9A1C971C3B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20F16-7B83-4752-BC1E-2D5E4EE78A7C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79CAF-EEDD-427C-83B5-9A1C971C3B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20F16-7B83-4752-BC1E-2D5E4EE78A7C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79CAF-EEDD-427C-83B5-9A1C971C3B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20F16-7B83-4752-BC1E-2D5E4EE78A7C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79CAF-EEDD-427C-83B5-9A1C971C3B9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20F16-7B83-4752-BC1E-2D5E4EE78A7C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79CAF-EEDD-427C-83B5-9A1C971C3B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20F16-7B83-4752-BC1E-2D5E4EE78A7C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79CAF-EEDD-427C-83B5-9A1C971C3B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20F16-7B83-4752-BC1E-2D5E4EE78A7C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79CAF-EEDD-427C-83B5-9A1C971C3B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20F16-7B83-4752-BC1E-2D5E4EE78A7C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79CAF-EEDD-427C-83B5-9A1C971C3B9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20F16-7B83-4752-BC1E-2D5E4EE78A7C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79CAF-EEDD-427C-83B5-9A1C971C3B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B20F16-7B83-4752-BC1E-2D5E4EE78A7C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C79CAF-EEDD-427C-83B5-9A1C971C3B9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9B20F16-7B83-4752-BC1E-2D5E4EE78A7C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8C79CAF-EEDD-427C-83B5-9A1C971C3B94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2285992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effectLst/>
                <a:latin typeface="Arial" pitchFamily="34" charset="0"/>
                <a:cs typeface="Arial" pitchFamily="34" charset="0"/>
              </a:rPr>
              <a:t>ВЫПУСКНАЯ КВАЛИФИКАЦИОННАЯ (БАКАЛАВРСКАЯ) РАБОТА</a:t>
            </a:r>
            <a:br>
              <a:rPr lang="ru-RU" sz="27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effectLst/>
                <a:latin typeface="Arial" pitchFamily="34" charset="0"/>
                <a:cs typeface="Arial" pitchFamily="34" charset="0"/>
              </a:rPr>
              <a:t>На тему: «Развитие наглядно-образного мышления детей старшего дошкольного возраста с задержкой психического развития средствами графического моделирования»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929066"/>
            <a:ext cx="7500990" cy="2357454"/>
          </a:xfrm>
        </p:spPr>
        <p:txBody>
          <a:bodyPr>
            <a:normAutofit/>
          </a:bodyPr>
          <a:lstStyle/>
          <a:p>
            <a:pPr algn="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Работа выполнена студентом: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1600" dirty="0" smtClean="0">
                <a:latin typeface="Arial" pitchFamily="34" charset="0"/>
                <a:cs typeface="Arial" pitchFamily="34" charset="0"/>
              </a:rPr>
              <a:t> Чистякова Ольга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Олеговна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Научный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руководитель: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1600" dirty="0" smtClean="0">
                <a:latin typeface="Arial" pitchFamily="34" charset="0"/>
                <a:cs typeface="Arial" pitchFamily="34" charset="0"/>
              </a:rPr>
              <a:t>доцент, кандидат психологических наук</a:t>
            </a:r>
          </a:p>
          <a:p>
            <a:pPr algn="r"/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Вачеян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Лариса Александровна</a:t>
            </a:r>
          </a:p>
          <a:p>
            <a:pPr algn="r"/>
            <a:r>
              <a:rPr lang="ru-RU" sz="1800" dirty="0" smtClean="0"/>
              <a:t> 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>
            <a:normAutofit/>
          </a:bodyPr>
          <a:lstStyle/>
          <a:p>
            <a:pPr marL="360000" indent="450000">
              <a:lnSpc>
                <a:spcPct val="150000"/>
              </a:lnSpc>
              <a:spcBef>
                <a:spcPts val="0"/>
              </a:spcBef>
              <a:buNone/>
            </a:pPr>
            <a:endParaRPr lang="ru-RU" sz="2200" b="1" u="sng" dirty="0" smtClean="0">
              <a:latin typeface="Arial" pitchFamily="34" charset="0"/>
              <a:cs typeface="Arial" pitchFamily="34" charset="0"/>
            </a:endParaRPr>
          </a:p>
          <a:p>
            <a:pPr marL="360000" indent="450000">
              <a:lnSpc>
                <a:spcPct val="150000"/>
              </a:lnSpc>
              <a:spcBef>
                <a:spcPts val="0"/>
              </a:spcBef>
              <a:buNone/>
            </a:pPr>
            <a:endParaRPr lang="ru-RU" sz="2200" b="1" u="sng" dirty="0" smtClean="0">
              <a:latin typeface="Arial" pitchFamily="34" charset="0"/>
              <a:cs typeface="Arial" pitchFamily="34" charset="0"/>
            </a:endParaRPr>
          </a:p>
          <a:p>
            <a:pPr marL="360000" indent="4500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200" b="1" u="sng" dirty="0" smtClean="0">
                <a:latin typeface="Arial" pitchFamily="34" charset="0"/>
                <a:cs typeface="Arial" pitchFamily="34" charset="0"/>
              </a:rPr>
              <a:t>Структура занятия:</a:t>
            </a:r>
          </a:p>
          <a:p>
            <a:pPr marL="360000" lvl="0" indent="450000">
              <a:lnSpc>
                <a:spcPct val="150000"/>
              </a:lnSpc>
              <a:spcBef>
                <a:spcPts val="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Вводная часть. Приветствие.</a:t>
            </a:r>
          </a:p>
          <a:p>
            <a:pPr marL="360000" lvl="0" indent="450000">
              <a:lnSpc>
                <a:spcPct val="150000"/>
              </a:lnSpc>
              <a:spcBef>
                <a:spcPts val="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Основная часть, включающая в себя задания на знакомство со схемами для развития наглядно-образного мышления, пальчиковая гимнастика, физкультминутка.</a:t>
            </a:r>
          </a:p>
          <a:p>
            <a:pPr marL="360000" lvl="0" indent="450000">
              <a:lnSpc>
                <a:spcPct val="150000"/>
              </a:lnSpc>
              <a:spcBef>
                <a:spcPts val="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Заключительная часть – это подведение итогов занятия.</a:t>
            </a:r>
          </a:p>
          <a:p>
            <a:pPr>
              <a:buNone/>
            </a:pPr>
            <a:endParaRPr lang="ru-RU" u="sng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>
            <a:normAutofit fontScale="47500" lnSpcReduction="20000"/>
          </a:bodyPr>
          <a:lstStyle/>
          <a:p>
            <a:pPr marL="360000" indent="45000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40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u="sng" dirty="0" smtClean="0">
                <a:latin typeface="Arial" pitchFamily="34" charset="0"/>
                <a:cs typeface="Arial" pitchFamily="34" charset="0"/>
              </a:rPr>
              <a:t>7 </a:t>
            </a:r>
            <a:r>
              <a:rPr lang="ru-RU" sz="4000" b="1" u="sng" dirty="0" smtClean="0">
                <a:latin typeface="Arial" pitchFamily="34" charset="0"/>
                <a:cs typeface="Arial" pitchFamily="34" charset="0"/>
              </a:rPr>
              <a:t>основных блоков программы:</a:t>
            </a:r>
          </a:p>
          <a:p>
            <a:pPr marL="360000" indent="45000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800" b="1" dirty="0" smtClean="0">
                <a:latin typeface="Arial" pitchFamily="34" charset="0"/>
                <a:cs typeface="Arial" pitchFamily="34" charset="0"/>
              </a:rPr>
              <a:t>1блок.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Знакомство 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с графическими моделями (1 занятие)</a:t>
            </a:r>
          </a:p>
          <a:p>
            <a:pPr marL="360000" indent="45000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800" b="1" dirty="0" smtClean="0">
                <a:latin typeface="Arial" pitchFamily="34" charset="0"/>
                <a:cs typeface="Arial" pitchFamily="34" charset="0"/>
              </a:rPr>
              <a:t>2блок</a:t>
            </a:r>
            <a:r>
              <a:rPr lang="ru-RU" sz="38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Цикл занятий на развитие мыслительной операции анализ (5 занятий)</a:t>
            </a:r>
          </a:p>
          <a:p>
            <a:pPr marL="360000" indent="45000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800" b="1" dirty="0" smtClean="0">
                <a:latin typeface="Arial" pitchFamily="34" charset="0"/>
                <a:cs typeface="Arial" pitchFamily="34" charset="0"/>
              </a:rPr>
              <a:t>3блок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. Цикл занятий на развитие мыслительной операции синтез (5 занятий)</a:t>
            </a:r>
          </a:p>
          <a:p>
            <a:pPr marL="360000" indent="45000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800" b="1" dirty="0" smtClean="0">
                <a:latin typeface="Arial" pitchFamily="34" charset="0"/>
                <a:cs typeface="Arial" pitchFamily="34" charset="0"/>
              </a:rPr>
              <a:t>4блок.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Цикл занятий на развитие мыслительной операции сравнение (2 занятия)</a:t>
            </a:r>
          </a:p>
          <a:p>
            <a:pPr marL="360000" indent="45000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800" b="1" dirty="0" smtClean="0">
                <a:latin typeface="Arial" pitchFamily="34" charset="0"/>
                <a:cs typeface="Arial" pitchFamily="34" charset="0"/>
              </a:rPr>
              <a:t>5блок.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Цикл занятий на развитие мыслительной операции обобщение (2 занятия)</a:t>
            </a:r>
          </a:p>
          <a:p>
            <a:pPr marL="360000" indent="45000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800" b="1" dirty="0" smtClean="0">
                <a:latin typeface="Arial" pitchFamily="34" charset="0"/>
                <a:cs typeface="Arial" pitchFamily="34" charset="0"/>
              </a:rPr>
              <a:t>6блок. 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Цикл занятий на развитие мыслительной операции классификация (2 занятия)</a:t>
            </a:r>
          </a:p>
          <a:p>
            <a:pPr marL="360000" indent="45000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800" b="1" dirty="0" smtClean="0">
                <a:latin typeface="Arial" pitchFamily="34" charset="0"/>
                <a:cs typeface="Arial" pitchFamily="34" charset="0"/>
              </a:rPr>
              <a:t>7блок. 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Закрепление мыслительных операций. (1 занятие)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357166"/>
          <a:ext cx="7286676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357290" y="5214950"/>
            <a:ext cx="7429552" cy="115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0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1. Результаты исследования по методике «Разрезные картинки» (из четырех частей) в контрольной  и экспериментальной группе детей старшего дошкольного возраста с ЗПР до проведения программы.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5072074"/>
            <a:ext cx="7215238" cy="1500198"/>
          </a:xfrm>
        </p:spPr>
        <p:txBody>
          <a:bodyPr/>
          <a:lstStyle/>
          <a:p>
            <a:pPr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Рис. 2. Результаты исследования уровня развития наглядно-образного мышления по методике «Кубики Коса» в контрольной и экспериментальной группе детей с ЗПР до проведения программы.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85918" y="642918"/>
          <a:ext cx="6929486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4857760"/>
            <a:ext cx="7422672" cy="1624010"/>
          </a:xfrm>
        </p:spPr>
        <p:txBody>
          <a:bodyPr/>
          <a:lstStyle/>
          <a:p>
            <a:pPr marL="36000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Рис 3. Результаты исследования уровня использования условно-схематических изображений для ориентировки в пространстве по методике «Лабиринт» в контрольной и экспериментальной группе детей с ЗПР до проведения программы.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857356" y="571480"/>
          <a:ext cx="6500858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5143512"/>
            <a:ext cx="7715304" cy="1552596"/>
          </a:xfrm>
        </p:spPr>
        <p:txBody>
          <a:bodyPr>
            <a:normAutofit/>
          </a:bodyPr>
          <a:lstStyle/>
          <a:p>
            <a:pPr marL="36000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Рис. 4. Результаты исследования по методике «Разрезные картинки» (из четырех частей) в контрольной  и экспериментальной группе детей старшего дошкольного возраста с ЗПР после проведения программы.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928794" y="285728"/>
          <a:ext cx="6815166" cy="4529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5072074"/>
            <a:ext cx="7422672" cy="1266820"/>
          </a:xfrm>
        </p:spPr>
        <p:txBody>
          <a:bodyPr/>
          <a:lstStyle/>
          <a:p>
            <a:pPr marL="36000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Рис. 5. Результаты исследования уровня развития наглядно-образного мышления по методике «Кубики Коса» в контрольной и экспериментальной группе детей с ЗПР после проведения программы.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828800" y="428604"/>
          <a:ext cx="6600852" cy="4600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5286388"/>
            <a:ext cx="7572428" cy="1409696"/>
          </a:xfrm>
        </p:spPr>
        <p:txBody>
          <a:bodyPr>
            <a:normAutofit fontScale="85000" lnSpcReduction="20000"/>
          </a:bodyPr>
          <a:lstStyle/>
          <a:p>
            <a:pPr marL="360000" indent="4500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Рис 6. Результаты исследования уровня использования условно-схематических изображений для ориентировки в пространстве по методике «Лабиринт» в контрольной и экспериментальной группе детей с ЗПР после проведения программы.</a:t>
            </a:r>
          </a:p>
          <a:p>
            <a:pPr marL="360000" indent="450000">
              <a:lnSpc>
                <a:spcPct val="150000"/>
              </a:lnSpc>
              <a:spcBef>
                <a:spcPts val="0"/>
              </a:spcBef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928794" y="500042"/>
          <a:ext cx="6529414" cy="4600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5572140"/>
            <a:ext cx="7565548" cy="1123944"/>
          </a:xfrm>
        </p:spPr>
        <p:txBody>
          <a:bodyPr/>
          <a:lstStyle/>
          <a:p>
            <a:pPr marL="36000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Рис. 7. Результаты исследования наглядно-образного мышления до и после апробации программы у мальчиков. 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828800" y="500042"/>
          <a:ext cx="6457976" cy="4529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5429264"/>
            <a:ext cx="7494110" cy="1266820"/>
          </a:xfrm>
        </p:spPr>
        <p:txBody>
          <a:bodyPr/>
          <a:lstStyle/>
          <a:p>
            <a:pPr marL="36000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Рис. 8. Результаты исследования наглядно-образного мышления до и после апробации программы у девочек.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828800" y="571480"/>
          <a:ext cx="6672290" cy="4457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2852"/>
            <a:ext cx="7862150" cy="6105548"/>
          </a:xfrm>
        </p:spPr>
        <p:txBody>
          <a:bodyPr>
            <a:normAutofit fontScale="92500"/>
          </a:bodyPr>
          <a:lstStyle/>
          <a:p>
            <a:pPr marL="360000" indent="450000">
              <a:lnSpc>
                <a:spcPct val="150000"/>
              </a:lnSpc>
              <a:spcBef>
                <a:spcPts val="0"/>
              </a:spcBef>
              <a:buNone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360000" indent="4500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u="sng" dirty="0" smtClean="0">
                <a:latin typeface="Arial" pitchFamily="34" charset="0"/>
                <a:cs typeface="Arial" pitchFamily="34" charset="0"/>
              </a:rPr>
              <a:t>Объект </a:t>
            </a:r>
            <a:r>
              <a:rPr lang="ru-RU" sz="2400" b="1" u="sng" dirty="0" smtClean="0">
                <a:latin typeface="Arial" pitchFamily="34" charset="0"/>
                <a:cs typeface="Arial" pitchFamily="34" charset="0"/>
              </a:rPr>
              <a:t>исследования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– процесс развития наглядно-образного мышления старшего дошкольного возраста с задержкой психического развития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60000" indent="450000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60000" indent="4500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u="sng" dirty="0" smtClean="0">
                <a:latin typeface="Arial" pitchFamily="34" charset="0"/>
                <a:cs typeface="Arial" pitchFamily="34" charset="0"/>
              </a:rPr>
              <a:t>Предмет исследования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– психолого-педагогические условия  развития наглядно-образного мышления у детей дошкольного возраста с задержкой психического развития средствами использования графического моделирования.</a:t>
            </a: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071802" y="428604"/>
            <a:ext cx="46973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971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Составление графической модели группы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lwOxsv1CVck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29256" y="1285860"/>
            <a:ext cx="3216967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3rcXh53JouY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86116" y="4071942"/>
            <a:ext cx="3786214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8eEPaH1DuTs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28728" y="1285860"/>
            <a:ext cx="3500462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0" indent="4500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200" b="1" u="sng" dirty="0" smtClean="0">
                <a:latin typeface="Arial" pitchFamily="34" charset="0"/>
                <a:cs typeface="Arial" pitchFamily="34" charset="0"/>
              </a:rPr>
              <a:t>Цель исследования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– разработка программы развития наглядно-образного мышления детей старшего дошкольного возраста с задержкой психического развития средствами использования графического моделирования.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6000792"/>
          </a:xfrm>
        </p:spPr>
        <p:txBody>
          <a:bodyPr>
            <a:normAutofit fontScale="25000" lnSpcReduction="20000"/>
          </a:bodyPr>
          <a:lstStyle/>
          <a:p>
            <a:pPr marL="360000" indent="45000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8600" b="1" u="sng" dirty="0" smtClean="0">
                <a:latin typeface="Arial" pitchFamily="34" charset="0"/>
                <a:cs typeface="Arial" pitchFamily="34" charset="0"/>
              </a:rPr>
              <a:t>Задачи исследования:</a:t>
            </a:r>
            <a:endParaRPr lang="ru-RU" sz="8600" u="sng" dirty="0" smtClean="0">
              <a:latin typeface="Arial" pitchFamily="34" charset="0"/>
              <a:cs typeface="Arial" pitchFamily="34" charset="0"/>
            </a:endParaRPr>
          </a:p>
          <a:p>
            <a:pPr marL="360000" lvl="0" indent="45000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7200" dirty="0" smtClean="0">
                <a:latin typeface="Arial" pitchFamily="34" charset="0"/>
                <a:cs typeface="Arial" pitchFamily="34" charset="0"/>
              </a:rPr>
              <a:t>Изучить теоретические основы исследования наглядно-образного мышления у детей с задержкой психического развития старшего дошкольного возраста.</a:t>
            </a:r>
          </a:p>
          <a:p>
            <a:pPr marL="360000" lvl="0" indent="45000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7200" dirty="0" smtClean="0">
                <a:latin typeface="Arial" pitchFamily="34" charset="0"/>
                <a:cs typeface="Arial" pitchFamily="34" charset="0"/>
              </a:rPr>
              <a:t>Изучить методы, методики, программы развития наглядно-образного мышления у детей дошкольного возраста.</a:t>
            </a:r>
          </a:p>
          <a:p>
            <a:pPr marL="360000" lvl="0" indent="45000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7200" dirty="0" smtClean="0">
                <a:latin typeface="Arial" pitchFamily="34" charset="0"/>
                <a:cs typeface="Arial" pitchFamily="34" charset="0"/>
              </a:rPr>
              <a:t>Разработать программу, направленную на развитие наглядно-образного мышления детей с задержкой психического развития старшего дошкольного возраста средствами использования графического моделирования</a:t>
            </a:r>
          </a:p>
          <a:p>
            <a:pPr marL="360000" lvl="0" indent="450000">
              <a:lnSpc>
                <a:spcPct val="17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7200" dirty="0" smtClean="0">
                <a:latin typeface="Arial" pitchFamily="34" charset="0"/>
                <a:cs typeface="Arial" pitchFamily="34" charset="0"/>
              </a:rPr>
              <a:t>Апробировать программу, направленную на развитие наглядно-образного мышления детей с задержкой психического развития старшего дошкольного возраста средствами использования графического моделирования</a:t>
            </a:r>
            <a:r>
              <a:rPr lang="ru-RU" sz="7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7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>
            <a:normAutofit/>
          </a:bodyPr>
          <a:lstStyle/>
          <a:p>
            <a:pPr marL="360000" indent="45000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u="sng" dirty="0" smtClean="0">
                <a:latin typeface="Arial" pitchFamily="34" charset="0"/>
                <a:cs typeface="Arial" pitchFamily="34" charset="0"/>
              </a:rPr>
              <a:t>Гипотеза исследования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мы предполагаем, что эффективность коррекционно-развивающего процесса по развитию наглядно-образного мышления у детей старшего дошкольного возраста с задержкой  психического развития с использованием графического моделирования будет зависеть при выполнении ряда </a:t>
            </a:r>
            <a:r>
              <a:rPr lang="ru-RU" sz="2400" b="1" u="sng" dirty="0" smtClean="0">
                <a:latin typeface="Arial" pitchFamily="34" charset="0"/>
                <a:cs typeface="Arial" pitchFamily="34" charset="0"/>
              </a:rPr>
              <a:t>условий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360000" lvl="0" indent="450000">
              <a:lnSpc>
                <a:spcPct val="150000"/>
              </a:lnSpc>
              <a:spcBef>
                <a:spcPts val="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Использование знаково-символических средств;</a:t>
            </a:r>
          </a:p>
          <a:p>
            <a:pPr marL="360000" lvl="0" indent="450000">
              <a:lnSpc>
                <a:spcPct val="150000"/>
              </a:lnSpc>
              <a:spcBef>
                <a:spcPts val="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Осуществление принципа поэтапного усложнения схем; </a:t>
            </a:r>
          </a:p>
          <a:p>
            <a:pPr marL="360000" lvl="0" indent="450000">
              <a:lnSpc>
                <a:spcPct val="150000"/>
              </a:lnSpc>
              <a:spcBef>
                <a:spcPts val="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Использование графического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моделирования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;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60000" lvl="0" indent="450000">
              <a:lnSpc>
                <a:spcPct val="150000"/>
              </a:lnSpc>
              <a:spcBef>
                <a:spcPts val="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Развитие мыслительных операций.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360000" indent="450000">
              <a:lnSpc>
                <a:spcPct val="150000"/>
              </a:lnSpc>
              <a:spcBef>
                <a:spcPts val="0"/>
              </a:spcBef>
              <a:buNone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 fontScale="92500"/>
          </a:bodyPr>
          <a:lstStyle/>
          <a:p>
            <a:pPr marL="360000" indent="45000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b="1" u="sng" dirty="0" smtClean="0">
                <a:latin typeface="Arial" pitchFamily="34" charset="0"/>
                <a:cs typeface="Arial" pitchFamily="34" charset="0"/>
              </a:rPr>
              <a:t>Практическая значимость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этой работы заключается в том, что разработанная нами программа, по развитию наглядно-образного мышления средствами использования графического моделирования у детей старшего дошкольного возраста с задержкой психического развития, может быть использована специалистами в коррекционно-образовательных учреждениях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VII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вида, а так же в условиях инклюзивного образования, при проведении коррекционной работы с детьми данной категории.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6000792"/>
          </a:xfrm>
        </p:spPr>
        <p:txBody>
          <a:bodyPr>
            <a:normAutofit/>
          </a:bodyPr>
          <a:lstStyle/>
          <a:p>
            <a:pPr marL="360000" indent="450000">
              <a:lnSpc>
                <a:spcPct val="160000"/>
              </a:lnSpc>
              <a:spcBef>
                <a:spcPts val="0"/>
              </a:spcBef>
              <a:buNone/>
            </a:pPr>
            <a:r>
              <a:rPr lang="ru-RU" sz="2200" b="1" u="sng" dirty="0" smtClean="0">
                <a:latin typeface="Arial" pitchFamily="34" charset="0"/>
                <a:cs typeface="Arial" pitchFamily="34" charset="0"/>
              </a:rPr>
              <a:t>Цель программы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развитие наглядно-образного мышления у детей с задержкой психического развития старшего дошкольного возраста средствами графического моделирования.</a:t>
            </a:r>
          </a:p>
          <a:p>
            <a:pPr marL="360000" indent="450000">
              <a:lnSpc>
                <a:spcPct val="160000"/>
              </a:lnSpc>
              <a:spcBef>
                <a:spcPts val="0"/>
              </a:spcBef>
              <a:buNone/>
            </a:pPr>
            <a:r>
              <a:rPr lang="ru-RU" sz="2200" b="1" u="sng" dirty="0" smtClean="0">
                <a:latin typeface="Arial" pitchFamily="34" charset="0"/>
                <a:cs typeface="Arial" pitchFamily="34" charset="0"/>
              </a:rPr>
              <a:t>Основными задачами является</a:t>
            </a:r>
            <a:r>
              <a:rPr lang="ru-RU" sz="2200" u="sng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360000" lvl="0" indent="450000">
              <a:lnSpc>
                <a:spcPct val="160000"/>
              </a:lnSpc>
              <a:spcBef>
                <a:spcPts val="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Развитие мыслительных операций: анализ, синтез, сравнение, обобщение.</a:t>
            </a:r>
          </a:p>
          <a:p>
            <a:pPr marL="360000" lvl="0" indent="450000">
              <a:lnSpc>
                <a:spcPct val="160000"/>
              </a:lnSpc>
              <a:spcBef>
                <a:spcPts val="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Совершенствование умения упражнять детей в классификации предметов, соотносить предметы с условными обозначениями;</a:t>
            </a:r>
          </a:p>
          <a:p>
            <a:pPr marL="360000" lvl="0" indent="450000">
              <a:lnSpc>
                <a:spcPct val="160000"/>
              </a:lnSpc>
              <a:spcBef>
                <a:spcPts val="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Учить строить и использовать графическую модель;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/>
          </a:bodyPr>
          <a:lstStyle/>
          <a:p>
            <a:pPr marL="360000" indent="450000">
              <a:lnSpc>
                <a:spcPct val="160000"/>
              </a:lnSpc>
              <a:spcBef>
                <a:spcPts val="0"/>
              </a:spcBef>
              <a:buNone/>
            </a:pPr>
            <a:endParaRPr lang="ru-RU" sz="2800" b="1" u="sng" dirty="0" smtClean="0">
              <a:latin typeface="Arial" pitchFamily="34" charset="0"/>
              <a:cs typeface="Arial" pitchFamily="34" charset="0"/>
            </a:endParaRPr>
          </a:p>
          <a:p>
            <a:pPr marL="360000" indent="450000">
              <a:lnSpc>
                <a:spcPct val="160000"/>
              </a:lnSpc>
              <a:spcBef>
                <a:spcPts val="0"/>
              </a:spcBef>
              <a:buNone/>
            </a:pPr>
            <a:r>
              <a:rPr lang="ru-RU" sz="2200" b="1" u="sng" dirty="0" smtClean="0">
                <a:latin typeface="Arial" pitchFamily="34" charset="0"/>
                <a:cs typeface="Arial" pitchFamily="34" charset="0"/>
              </a:rPr>
              <a:t>Принципы:</a:t>
            </a:r>
            <a:endParaRPr lang="ru-RU" sz="2200" u="sng" dirty="0" smtClean="0">
              <a:latin typeface="Arial" pitchFamily="34" charset="0"/>
              <a:cs typeface="Arial" pitchFamily="34" charset="0"/>
            </a:endParaRPr>
          </a:p>
          <a:p>
            <a:pPr marL="360000" lvl="0" indent="450000">
              <a:lnSpc>
                <a:spcPct val="160000"/>
              </a:lnSpc>
              <a:spcBef>
                <a:spcPts val="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Создается образовательная среда, обеспечивающая снятие всех стрессообразующих факторов: принцип психологической комфортности;</a:t>
            </a:r>
          </a:p>
          <a:p>
            <a:pPr marL="360000" lvl="0" indent="450000">
              <a:lnSpc>
                <a:spcPct val="160000"/>
              </a:lnSpc>
              <a:spcBef>
                <a:spcPts val="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Детям систематически предоставляется возможность выбора: принцип вариативности;</a:t>
            </a:r>
          </a:p>
          <a:p>
            <a:pPr marL="360000" lvl="0" indent="450000">
              <a:lnSpc>
                <a:spcPct val="160000"/>
              </a:lnSpc>
              <a:spcBef>
                <a:spcPts val="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Принцип доступности;</a:t>
            </a:r>
          </a:p>
          <a:p>
            <a:pPr marL="360000" lvl="0" indent="450000">
              <a:lnSpc>
                <a:spcPct val="160000"/>
              </a:lnSpc>
              <a:spcBef>
                <a:spcPts val="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Принцип индивидуально – дифференцированного подхода;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>
            <a:normAutofit fontScale="40000" lnSpcReduction="20000"/>
          </a:bodyPr>
          <a:lstStyle/>
          <a:p>
            <a:pPr marL="360000" indent="450000">
              <a:lnSpc>
                <a:spcPct val="170000"/>
              </a:lnSpc>
              <a:buNone/>
            </a:pPr>
            <a:r>
              <a:rPr lang="ru-RU" sz="5500" b="1" u="sng" dirty="0" smtClean="0">
                <a:latin typeface="Arial" pitchFamily="34" charset="0"/>
                <a:cs typeface="Arial" pitchFamily="34" charset="0"/>
              </a:rPr>
              <a:t>Этапы </a:t>
            </a:r>
            <a:r>
              <a:rPr lang="ru-RU" sz="5500" b="1" u="sng" dirty="0" smtClean="0">
                <a:latin typeface="Arial" pitchFamily="34" charset="0"/>
                <a:cs typeface="Arial" pitchFamily="34" charset="0"/>
              </a:rPr>
              <a:t>работы:</a:t>
            </a:r>
          </a:p>
          <a:p>
            <a:pPr marL="360000" indent="450000">
              <a:lnSpc>
                <a:spcPct val="170000"/>
              </a:lnSpc>
              <a:buFont typeface="+mj-lt"/>
              <a:buAutoNum type="arabicPeriod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Диагностический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этап: </a:t>
            </a:r>
          </a:p>
          <a:p>
            <a:pPr marL="360000" lvl="1" indent="450000">
              <a:lnSpc>
                <a:spcPct val="170000"/>
              </a:lnSpc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Выявление особенностей развития наглядно-образного мышления детей дошкольного возраста с задержкой психического развития;</a:t>
            </a:r>
          </a:p>
          <a:p>
            <a:pPr marL="360000" lvl="1" indent="450000">
              <a:lnSpc>
                <a:spcPct val="170000"/>
              </a:lnSpc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 Получение объективных данных о состоянии развития наглядно-образного мышления у детей дошкольного возраста с задержкой психического развития, которые подлежат в дальнейшем коррекционно – развивающему воздействию.</a:t>
            </a:r>
          </a:p>
          <a:p>
            <a:pPr marL="360000" lvl="0" indent="450000">
              <a:lnSpc>
                <a:spcPct val="170000"/>
              </a:lnSpc>
              <a:buFont typeface="+mj-lt"/>
              <a:buAutoNum type="arabicPeriod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Коррекционно – развивающий этап: </a:t>
            </a:r>
          </a:p>
          <a:p>
            <a:pPr marL="360000" lvl="0" indent="450000">
              <a:lnSpc>
                <a:spcPct val="170000"/>
              </a:lnSpc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развитие мыслительной операции; </a:t>
            </a:r>
            <a:endParaRPr lang="ru-RU" sz="4000" dirty="0" smtClean="0">
              <a:latin typeface="Arial" pitchFamily="34" charset="0"/>
              <a:cs typeface="Arial" pitchFamily="34" charset="0"/>
            </a:endParaRPr>
          </a:p>
          <a:p>
            <a:pPr marL="360000" lvl="0" indent="450000">
              <a:lnSpc>
                <a:spcPct val="170000"/>
              </a:lnSpc>
              <a:buNone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формирование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умения составлять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план-схему;</a:t>
            </a:r>
          </a:p>
          <a:p>
            <a:pPr marL="360000" lvl="0" indent="450000">
              <a:lnSpc>
                <a:spcPct val="170000"/>
              </a:lnSpc>
              <a:buFont typeface="+mj-lt"/>
              <a:buAutoNum type="arabicPeriod" startAt="3"/>
            </a:pPr>
            <a:r>
              <a:rPr lang="ru-RU" sz="4000" dirty="0" smtClean="0">
                <a:latin typeface="Arial" pitchFamily="34" charset="0"/>
                <a:cs typeface="Arial" pitchFamily="34" charset="0"/>
              </a:rPr>
              <a:t>Проведение 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повторной диагностики, обработка полученных результатов, оценка эффективности работы.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84</TotalTime>
  <Words>789</Words>
  <Application>Microsoft Office PowerPoint</Application>
  <PresentationFormat>Экран (4:3)</PresentationFormat>
  <Paragraphs>76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ВЫПУСКНАЯ КВАЛИФИКАЦИОННАЯ (БАКАЛАВРСКАЯ) РАБОТА На тему: «Развитие наглядно-образного мышления детей старшего дошкольного возраста с задержкой психического развития средствами графического моделирования»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ВЫПУСКНАЯ КВАЛИФИКАЦИОННАЯ (БАКАЛАВРСКАЯ) РАБОТА На тему: «Развитие наглядно-образного мышления детей старшего дошкольного возраста с задержкой психического развития средствами графического моделирования»</dc:title>
  <dc:creator>User</dc:creator>
  <cp:lastModifiedBy>User</cp:lastModifiedBy>
  <cp:revision>9</cp:revision>
  <dcterms:created xsi:type="dcterms:W3CDTF">2016-01-18T12:37:08Z</dcterms:created>
  <dcterms:modified xsi:type="dcterms:W3CDTF">2016-01-18T14:01:53Z</dcterms:modified>
</cp:coreProperties>
</file>