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61" r:id="rId9"/>
    <p:sldId id="262" r:id="rId10"/>
    <p:sldId id="265" r:id="rId11"/>
    <p:sldId id="267" r:id="rId12"/>
    <p:sldId id="268" r:id="rId13"/>
    <p:sldId id="266" r:id="rId14"/>
    <p:sldId id="269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CBAB5E-79CD-4281-A013-C8000CB00289}">
          <p14:sldIdLst>
            <p14:sldId id="256"/>
            <p14:sldId id="257"/>
            <p14:sldId id="258"/>
            <p14:sldId id="259"/>
            <p14:sldId id="260"/>
            <p14:sldId id="264"/>
            <p14:sldId id="270"/>
            <p14:sldId id="261"/>
            <p14:sldId id="262"/>
            <p14:sldId id="265"/>
            <p14:sldId id="267"/>
            <p14:sldId id="268"/>
            <p14:sldId id="266"/>
            <p14:sldId id="269"/>
            <p14:sldId id="263"/>
            <p14:sldId id="271"/>
          </p14:sldIdLst>
        </p14:section>
        <p14:section name="Раздел без заголовка" id="{5E3314FD-4362-4A7D-88D4-6300C166FA7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002776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252" y="6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9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1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4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7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viva-scarlett/view/84025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fotki.yandex.ru/users/viva-scarlett/view/840250/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viva-scarlett/view/84025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fotki.yandex.ru/users/viva-scarlett/view/84020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viva-scarlett/view/84025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tki.yandex.ru/users/viva-scarlett/view/84025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img-fotki.yandex.ru/get/6620/108950446.114/0_cd23a_953e746a_S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17144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307181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«На пороге школы»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5429264"/>
            <a:ext cx="5000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339A"/>
                </a:solidFill>
              </a:rPr>
              <a:t>Авторы: </a:t>
            </a:r>
            <a:r>
              <a:rPr lang="ru-RU" sz="1400" b="1" dirty="0" smtClean="0">
                <a:solidFill>
                  <a:srgbClr val="00339A"/>
                </a:solidFill>
              </a:rPr>
              <a:t>Наумова Е.Ю.- воспитатель группы № 6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339A"/>
                </a:solidFill>
              </a:rPr>
              <a:t>               </a:t>
            </a:r>
            <a:r>
              <a:rPr lang="ru-RU" sz="1400" b="1" dirty="0" err="1" smtClean="0">
                <a:solidFill>
                  <a:srgbClr val="00339A"/>
                </a:solidFill>
              </a:rPr>
              <a:t>Вагурина</a:t>
            </a:r>
            <a:r>
              <a:rPr lang="ru-RU" sz="1400" b="1" dirty="0" smtClean="0">
                <a:solidFill>
                  <a:srgbClr val="00339A"/>
                </a:solidFill>
              </a:rPr>
              <a:t> А.П.  - воспитатель группы № 6</a:t>
            </a:r>
            <a:endParaRPr lang="ru-RU" sz="1400" b="1" dirty="0">
              <a:solidFill>
                <a:srgbClr val="00339A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00339A"/>
                </a:solidFill>
              </a:rPr>
              <a:t>      </a:t>
            </a:r>
            <a:r>
              <a:rPr lang="ru-RU" sz="1400" b="1" dirty="0" smtClean="0">
                <a:solidFill>
                  <a:srgbClr val="00339A"/>
                </a:solidFill>
              </a:rPr>
              <a:t>           </a:t>
            </a:r>
            <a:r>
              <a:rPr lang="ru-RU" sz="1400" b="1" dirty="0">
                <a:solidFill>
                  <a:srgbClr val="00339A"/>
                </a:solidFill>
              </a:rPr>
              <a:t>Румянцева Ксения Борисовна-педагог-психолог </a:t>
            </a:r>
            <a:r>
              <a:rPr lang="ru-RU" sz="1400" b="1" dirty="0" smtClean="0">
                <a:solidFill>
                  <a:srgbClr val="00339A"/>
                </a:solidFill>
              </a:rPr>
              <a:t> МДОУ– </a:t>
            </a:r>
            <a:r>
              <a:rPr lang="ru-RU" sz="1400" b="1" dirty="0">
                <a:solidFill>
                  <a:srgbClr val="00339A"/>
                </a:solidFill>
              </a:rPr>
              <a:t>детский сад №22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339A"/>
                </a:solidFill>
              </a:rPr>
              <a:t>Рыбинск</a:t>
            </a:r>
            <a:r>
              <a:rPr lang="ru-RU" sz="1400" b="1" dirty="0">
                <a:solidFill>
                  <a:srgbClr val="00339A"/>
                </a:solidFill>
              </a:rPr>
              <a:t>, </a:t>
            </a:r>
            <a:r>
              <a:rPr lang="ru-RU" sz="1400" b="1" dirty="0" smtClean="0">
                <a:solidFill>
                  <a:srgbClr val="00339A"/>
                </a:solidFill>
              </a:rPr>
              <a:t>2017 год</a:t>
            </a:r>
            <a:endParaRPr lang="ru-RU" sz="1400" b="1" dirty="0">
              <a:solidFill>
                <a:srgbClr val="0033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500306"/>
          <a:ext cx="8258204" cy="364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71804"/>
              </a:tblGrid>
              <a:tr h="3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7775"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339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Обсуждают </a:t>
                      </a: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тему, определяют цель проекта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339A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9A"/>
                          </a:solidFill>
                          <a:latin typeface="Times New Roman"/>
                          <a:cs typeface="Times New Roman"/>
                        </a:rPr>
                        <a:t>Мотивирует детей и родителей, </a:t>
                      </a: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cs typeface="Times New Roman"/>
                        </a:rPr>
                        <a:t>помогает в формулировке цели, проводит анкетирование родителей, выявляет представления детей по данной теме. 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339A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9A"/>
                          </a:solidFill>
                          <a:latin typeface="Times New Roman"/>
                          <a:cs typeface="Times New Roman"/>
                        </a:rPr>
                        <a:t>Обсуждают </a:t>
                      </a: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cs typeface="Times New Roman"/>
                        </a:rPr>
                        <a:t>тему, отвечают на анкеты, вносят свои идеи,  предложения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этап- подготовительный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срок проведения:  14 дней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Формирование интереса к выполнению проекта, уточнение задач проекта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500306"/>
          <a:ext cx="8258204" cy="364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71804"/>
              </a:tblGrid>
              <a:tr h="3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7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339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Разрабатывают </a:t>
                      </a: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 действий по проекту  в подгруппах, распределяют задания по интересам вместе с педагогом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339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Предлагает </a:t>
                      </a: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идеи по темам детских исследований, распределяет задания в подгруппах, организует погружение в тему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339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Подключаются </a:t>
                      </a: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работе по проекту, находят вместе с детьми необходимый материал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 этап- </a:t>
            </a:r>
            <a:r>
              <a:rPr lang="ru-RU" dirty="0" smtClean="0">
                <a:solidFill>
                  <a:srgbClr val="FF0000"/>
                </a:solidFill>
              </a:rPr>
              <a:t>проектировочный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срок проведени</a:t>
            </a:r>
            <a:r>
              <a:rPr lang="ru-RU" dirty="0" smtClean="0">
                <a:solidFill>
                  <a:srgbClr val="FF0000"/>
                </a:solidFill>
              </a:rPr>
              <a:t>я: 7 дней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Составление плана совместных действий всеми участниками проекта 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500306"/>
          <a:ext cx="8258204" cy="364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71804"/>
              </a:tblGrid>
              <a:tr h="3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7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 материалов, посещение детской библиотеки, целевая прогулку на пришкольный участок, в школу, конкурс рисунков о школе, просмотр видеофильмов, мультфильмов о школе, проигрывание сюжетно-ролевых игр 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Обрабатывает полученные данные, создает буклеты, презентацию, организует совместную с детьми и родителями деятельность.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9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Обобщают материалы, делают совместно с детьми презентации исследований, пособия, фотоальбомы</a:t>
                      </a:r>
                      <a:endParaRPr lang="ru-RU" sz="1800" dirty="0">
                        <a:solidFill>
                          <a:srgbClr val="0033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  этап- </a:t>
            </a:r>
            <a:r>
              <a:rPr lang="ru-RU" dirty="0" smtClean="0">
                <a:solidFill>
                  <a:srgbClr val="FF0000"/>
                </a:solidFill>
              </a:rPr>
              <a:t>практический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срок проведения</a:t>
            </a:r>
            <a:r>
              <a:rPr lang="ru-RU" dirty="0" smtClean="0">
                <a:solidFill>
                  <a:srgbClr val="FF0000"/>
                </a:solidFill>
              </a:rPr>
              <a:t>: 8 месяцев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ru-RU" dirty="0" smtClean="0">
                <a:solidFill>
                  <a:srgbClr val="00339A"/>
                </a:solidFill>
              </a:rPr>
              <a:t>Создание оптимальных условий для работы в проекте, обобщение полученного детьми опыта и знаний по теме проекта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357430"/>
          <a:ext cx="8258204" cy="364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71804"/>
              </a:tblGrid>
              <a:tr h="3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7775">
                <a:tc>
                  <a:txBody>
                    <a:bodyPr/>
                    <a:lstStyle/>
                    <a:p>
                      <a:pPr marL="9525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Участвуют в оценивании.</a:t>
                      </a:r>
                    </a:p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Оценивает усилия детей и родителей.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Анализирует успехи, достижения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ошибки.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Корректирует план.</a:t>
                      </a:r>
                      <a:endParaRPr lang="ru-RU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Анализирует успехи, достижения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ошибки  совместно с педагогами и детьми.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 этап- </a:t>
            </a:r>
            <a:r>
              <a:rPr lang="ru-RU" dirty="0" smtClean="0">
                <a:solidFill>
                  <a:srgbClr val="FF0000"/>
                </a:solidFill>
              </a:rPr>
              <a:t>контрольно-коррекционный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срок проведения: 4-5 дней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оценивание проекта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58204" cy="364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71804"/>
              </a:tblGrid>
              <a:tr h="33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7775">
                <a:tc>
                  <a:txBody>
                    <a:bodyPr/>
                    <a:lstStyle/>
                    <a:p>
                      <a:pPr marL="9525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Участвуют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презентации своих исследований, участвуют в конкурсе-игре с родителями.</a:t>
                      </a:r>
                      <a:endParaRPr lang="ru-RU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Представляют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презентации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исследований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«Школьный мир  глазами детей».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«Мы–будущие первоклассники»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организуют встречу для родителей в «гостиной».</a:t>
                      </a:r>
                      <a:endParaRPr lang="ru-RU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Участвуют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дискуссии по теме проекта, и совместном с детьми конкурсе-игре.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 этап- </a:t>
            </a:r>
            <a:r>
              <a:rPr lang="ru-RU" dirty="0" smtClean="0">
                <a:solidFill>
                  <a:srgbClr val="FF0000"/>
                </a:solidFill>
              </a:rPr>
              <a:t>заключительный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срок проведения: 2-3 дня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представление содержания работы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завершению проекта</a:t>
            </a:r>
            <a:endParaRPr lang="ru-RU" dirty="0"/>
          </a:p>
        </p:txBody>
      </p:sp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000" dirty="0" smtClean="0"/>
              <a:t>созданы благоприятные условия для психического и личностного развития ребенка;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сформирован положительный образа школы в восприятии будущих первоклассников 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сформирована внутренняя позиция школьника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у детей сформирован учебно-познавательный мотив обучения;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накоплены представления и  знания  о школе </a:t>
            </a:r>
            <a:r>
              <a:rPr lang="ru-RU" sz="2000" i="1" dirty="0" smtClean="0"/>
              <a:t>(у детей и их родителей)</a:t>
            </a:r>
            <a:r>
              <a:rPr lang="ru-RU" sz="20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снижен уровень  тревожности  у детей и родителей перед  школой;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повысился интерес  детей к школьному обучению;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повысились  грамотность и компетенции родителей в области  подготовки детей к школе;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освоение детьми универсальных учебных действий (личностных, познавательных, регулятивных и коммуникативных).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70" y="5742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По завершению </a:t>
            </a:r>
            <a:r>
              <a:rPr lang="ru-RU" sz="5300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5701"/>
          <a:stretch/>
        </p:blipFill>
        <p:spPr>
          <a:xfrm>
            <a:off x="323528" y="3933056"/>
            <a:ext cx="6066667" cy="254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920" y="1416749"/>
            <a:ext cx="4274858" cy="2403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4276" y="2372268"/>
            <a:ext cx="3551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изготовление </a:t>
            </a:r>
            <a:r>
              <a:rPr lang="ru-RU" sz="2800" b="1" dirty="0" err="1">
                <a:solidFill>
                  <a:srgbClr val="FF0000"/>
                </a:solidFill>
              </a:rPr>
              <a:t>лэпбука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2066" y="785794"/>
            <a:ext cx="3643338" cy="29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«Быть готовым к школе – не значит уметь читать, писать и считать.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Быть готовым к школе – значит быть готовым всему     этому                      научиться».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Л..А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http://hranenie.ucoz.ru/_ld/198/05503815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786190"/>
            <a:ext cx="2428892" cy="20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2071678"/>
            <a:ext cx="3571900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Переход ребенка-дошкольника в школьную образовательную среду – это переход его в иное культурное пространство, в другую возрастную категорию и социальную ситуацию развития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" name="Рисунок 10" descr="http://img-fotki.yandex.ru/get/6620/108950446.114/0_cd23a_953e746a_S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720985">
            <a:off x="-43049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Творческое название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«Я- будущий первоклассник»</a:t>
            </a:r>
          </a:p>
          <a:p>
            <a:pPr algn="ctr"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g-fotki.yandex.ru/get/6620/108950446.114/0_cd23a_953e746a_S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1108710" cy="143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:\школа проект\i (2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143248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Аннотация проекта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79413"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Проект направлен на создание благоприятных  условий для  успешного перехода ребенка-дошкольника в школьную образовательную среду, иное культурное пространство, в другую возрастную категорию и социальную ситуацию развития.</a:t>
            </a:r>
          </a:p>
          <a:p>
            <a:pPr indent="379413"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Данный проект поможет  вызвать у детей интерес к школьному обучению, желание учиться и принятию  новых социальных позиций.</a:t>
            </a:r>
          </a:p>
          <a:p>
            <a:pPr algn="just">
              <a:buNone/>
            </a:pPr>
            <a:r>
              <a:rPr lang="ru-RU" sz="1400" dirty="0" smtClean="0"/>
              <a:t>		</a:t>
            </a:r>
            <a:r>
              <a:rPr lang="ru-RU" sz="2000" dirty="0" smtClean="0">
                <a:solidFill>
                  <a:srgbClr val="FF0000"/>
                </a:solidFill>
              </a:rPr>
              <a:t>Продолжительность проекта: долгосрочный.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	Структура проекта предполагает  проведение ряда исследований по данному направлению в самостоятельной, совместной и учебной деятельности.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	Результат проекта  -  встреча с родителями и детьми в гостиной «На пороге школы», проведение конкурса-игры с участием родителей.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		Проект будет представлен на педсовете  и на родительском собрании группы.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A"/>
                </a:solidFill>
              </a:rPr>
              <a:t>информационный,</a:t>
            </a:r>
          </a:p>
          <a:p>
            <a:r>
              <a:rPr lang="ru-RU" dirty="0" smtClean="0">
                <a:solidFill>
                  <a:srgbClr val="00339A"/>
                </a:solidFill>
              </a:rPr>
              <a:t> групповой,</a:t>
            </a:r>
          </a:p>
          <a:p>
            <a:r>
              <a:rPr lang="ru-RU" dirty="0" smtClean="0">
                <a:solidFill>
                  <a:srgbClr val="00339A"/>
                </a:solidFill>
              </a:rPr>
              <a:t> образовательный</a:t>
            </a:r>
            <a:endParaRPr lang="ru-RU" dirty="0">
              <a:solidFill>
                <a:srgbClr val="00339A"/>
              </a:solidFill>
            </a:endParaRPr>
          </a:p>
        </p:txBody>
      </p:sp>
      <p:pic>
        <p:nvPicPr>
          <p:cNvPr id="4" name="Рисунок 3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43049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dirty="0" smtClean="0"/>
              <a:t>Основополагающий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Как чувствовать себя уверенно в школе?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6421/108950446.114/0_cd211_f709b126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857496"/>
            <a:ext cx="3500462" cy="25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Чему я должен научиться, чтобы  быть успешным в школе?</a:t>
            </a:r>
          </a:p>
          <a:p>
            <a:pPr algn="ctr"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4.infourok.ru/uploads/ex/0c1e/00001fa5-215fc950/hello_html_m7a45278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620/108950446.114/0_cd23a_953e746a_S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20985">
            <a:off x="-43048" y="159965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905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Формирование у детей положительного отношения к предстоящему обучению в школе и принятия  новой  социальной позиции школьника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929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4929222"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у детей и родителей адекватное представление о школе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Способствовать расширению знаний о школе и создания позитивного отношения к обучению  к школе</a:t>
                      </a:r>
                      <a:endParaRPr lang="ru-RU" sz="1600" dirty="0" smtClean="0">
                        <a:solidFill>
                          <a:srgbClr val="00339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 </a:t>
                      </a:r>
                    </a:p>
                    <a:p>
                      <a:endParaRPr lang="ru-RU" sz="1600" b="1" kern="1200" dirty="0" smtClean="0">
                        <a:solidFill>
                          <a:srgbClr val="00339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компетенции будущих первоклассников: социальную, коммуникативную, информационную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умения моделировать социальные ситуации для конкретного эмоционального состояния и способы поведения в нем.</a:t>
                      </a:r>
                      <a:endParaRPr lang="ru-RU" sz="1600" dirty="0">
                        <a:solidFill>
                          <a:srgbClr val="00339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личностную готовность детей к школе, внутреннюю позицию школьника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 положительного эмоционального отношения к действительности и людям.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уважительного отношения друг к другу, желания и умения сотрудничать.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00339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Способствовать открытому проявлению эмоций социально-приемлемыми способами (словесными, творческими, физическими)</a:t>
                      </a:r>
                      <a:endParaRPr lang="ru-RU" sz="1600" dirty="0">
                        <a:solidFill>
                          <a:srgbClr val="00339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img-fotki.yandex.ru/get/6620/108950446.114/0_cd23a_953e746a_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0985">
            <a:off x="-114486" y="159966"/>
            <a:ext cx="1463262" cy="1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550</Words>
  <Application>Microsoft Office PowerPoint</Application>
  <PresentationFormat>Экран (4:3)</PresentationFormat>
  <Paragraphs>120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Tahoma</vt:lpstr>
      <vt:lpstr>Times New Roman</vt:lpstr>
      <vt:lpstr>10362645</vt:lpstr>
      <vt:lpstr>Проект </vt:lpstr>
      <vt:lpstr>Презентация PowerPoint</vt:lpstr>
      <vt:lpstr> Творческое название</vt:lpstr>
      <vt:lpstr>Аннотация проекта</vt:lpstr>
      <vt:lpstr>Типология проекта</vt:lpstr>
      <vt:lpstr>Основополагающий вопрос</vt:lpstr>
      <vt:lpstr>Проблемный вопрос</vt:lpstr>
      <vt:lpstr>Цель проекта</vt:lpstr>
      <vt:lpstr>Задачи проекта</vt:lpstr>
      <vt:lpstr>Этапы проекта  </vt:lpstr>
      <vt:lpstr>Этапы проекта  </vt:lpstr>
      <vt:lpstr>Этапы проекта  </vt:lpstr>
      <vt:lpstr>Этапы проекта  </vt:lpstr>
      <vt:lpstr>Этапы проекта  </vt:lpstr>
      <vt:lpstr>По завершению проекта</vt:lpstr>
      <vt:lpstr>По завершению проекта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2017-04-14T10:07:56Z</dcterms:created>
  <dcterms:modified xsi:type="dcterms:W3CDTF">2018-10-18T08:17:19Z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